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17.jpeg" ContentType="image/jpeg"/>
  <Override PartName="/ppt/media/image3.png" ContentType="image/png"/>
  <Override PartName="/ppt/media/image45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54.png" ContentType="image/png"/>
  <Override PartName="/ppt/media/image21.jpeg" ContentType="image/jpe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6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7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jpeg"/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7" Type="http://schemas.openxmlformats.org/officeDocument/2006/relationships/image" Target="../media/image50.png"/><Relationship Id="rId8" Type="http://schemas.openxmlformats.org/officeDocument/2006/relationships/image" Target="../media/image51.png"/><Relationship Id="rId9" Type="http://schemas.openxmlformats.org/officeDocument/2006/relationships/image" Target="../media/image52.png"/><Relationship Id="rId10" Type="http://schemas.openxmlformats.org/officeDocument/2006/relationships/image" Target="../media/image53.png"/><Relationship Id="rId11" Type="http://schemas.openxmlformats.org/officeDocument/2006/relationships/image" Target="../media/image54.png"/><Relationship Id="rId12" Type="http://schemas.openxmlformats.org/officeDocument/2006/relationships/image" Target="../media/image55.png"/><Relationship Id="rId1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jpe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1"/>
          <a:stretch/>
        </p:blipFill>
        <p:spPr>
          <a:xfrm>
            <a:off x="-1724400" y="355320"/>
            <a:ext cx="15192000" cy="7595280"/>
          </a:xfrm>
          <a:prstGeom prst="rect">
            <a:avLst/>
          </a:prstGeom>
          <a:ln>
            <a:noFill/>
          </a:ln>
        </p:spPr>
      </p:pic>
      <p:pic>
        <p:nvPicPr>
          <p:cNvPr id="39" name="Picture 3" descr=""/>
          <p:cNvPicPr/>
          <p:nvPr/>
        </p:nvPicPr>
        <p:blipFill>
          <a:blip r:embed="rId2"/>
          <a:srcRect l="5704" t="0" r="0" b="26588"/>
          <a:stretch/>
        </p:blipFill>
        <p:spPr>
          <a:xfrm>
            <a:off x="12453840" y="3495960"/>
            <a:ext cx="1470600" cy="1144440"/>
          </a:xfrm>
          <a:prstGeom prst="rect">
            <a:avLst/>
          </a:prstGeom>
          <a:ln>
            <a:noFill/>
          </a:ln>
        </p:spPr>
      </p:pic>
      <p:pic>
        <p:nvPicPr>
          <p:cNvPr id="40" name="Picture 4" descr=""/>
          <p:cNvPicPr/>
          <p:nvPr/>
        </p:nvPicPr>
        <p:blipFill>
          <a:blip r:embed="rId3"/>
          <a:stretch/>
        </p:blipFill>
        <p:spPr>
          <a:xfrm>
            <a:off x="14172120" y="6202440"/>
            <a:ext cx="1848960" cy="1231560"/>
          </a:xfrm>
          <a:prstGeom prst="rect">
            <a:avLst/>
          </a:prstGeom>
          <a:ln>
            <a:noFill/>
          </a:ln>
        </p:spPr>
      </p:pic>
      <p:pic>
        <p:nvPicPr>
          <p:cNvPr id="41" name="Picture 5" descr=""/>
          <p:cNvPicPr/>
          <p:nvPr/>
        </p:nvPicPr>
        <p:blipFill>
          <a:blip r:embed="rId4"/>
          <a:stretch/>
        </p:blipFill>
        <p:spPr>
          <a:xfrm>
            <a:off x="15652080" y="4874760"/>
            <a:ext cx="857520" cy="1031760"/>
          </a:xfrm>
          <a:prstGeom prst="rect">
            <a:avLst/>
          </a:prstGeom>
          <a:ln>
            <a:noFill/>
          </a:ln>
        </p:spPr>
      </p:pic>
      <p:pic>
        <p:nvPicPr>
          <p:cNvPr id="42" name="Picture 6" descr=""/>
          <p:cNvPicPr/>
          <p:nvPr/>
        </p:nvPicPr>
        <p:blipFill>
          <a:blip r:embed="rId5"/>
          <a:srcRect l="1530" t="0" r="1530" b="0"/>
          <a:stretch/>
        </p:blipFill>
        <p:spPr>
          <a:xfrm>
            <a:off x="13678200" y="3410640"/>
            <a:ext cx="1405080" cy="1449360"/>
          </a:xfrm>
          <a:prstGeom prst="rect">
            <a:avLst/>
          </a:prstGeom>
          <a:ln>
            <a:noFill/>
          </a:ln>
        </p:spPr>
      </p:pic>
      <p:pic>
        <p:nvPicPr>
          <p:cNvPr id="43" name="Picture 7" descr=""/>
          <p:cNvPicPr/>
          <p:nvPr/>
        </p:nvPicPr>
        <p:blipFill>
          <a:blip r:embed="rId6"/>
          <a:stretch/>
        </p:blipFill>
        <p:spPr>
          <a:xfrm>
            <a:off x="11351160" y="4702320"/>
            <a:ext cx="1288440" cy="1288440"/>
          </a:xfrm>
          <a:prstGeom prst="rect">
            <a:avLst/>
          </a:prstGeom>
          <a:ln>
            <a:noFill/>
          </a:ln>
        </p:spPr>
      </p:pic>
      <p:pic>
        <p:nvPicPr>
          <p:cNvPr id="44" name="Picture 8" descr=""/>
          <p:cNvPicPr/>
          <p:nvPr/>
        </p:nvPicPr>
        <p:blipFill>
          <a:blip r:embed="rId7"/>
          <a:srcRect l="23964" t="22429" r="28501" b="23452"/>
          <a:stretch/>
        </p:blipFill>
        <p:spPr>
          <a:xfrm>
            <a:off x="11082600" y="3610800"/>
            <a:ext cx="1369800" cy="1029600"/>
          </a:xfrm>
          <a:prstGeom prst="rect">
            <a:avLst/>
          </a:prstGeom>
          <a:ln>
            <a:noFill/>
          </a:ln>
        </p:spPr>
      </p:pic>
      <p:pic>
        <p:nvPicPr>
          <p:cNvPr id="45" name="Picture 9" descr=""/>
          <p:cNvPicPr/>
          <p:nvPr/>
        </p:nvPicPr>
        <p:blipFill>
          <a:blip r:embed="rId8"/>
          <a:srcRect l="10855" t="0" r="0" b="17838"/>
          <a:stretch/>
        </p:blipFill>
        <p:spPr>
          <a:xfrm>
            <a:off x="14172120" y="4874760"/>
            <a:ext cx="1391760" cy="1229400"/>
          </a:xfrm>
          <a:prstGeom prst="rect">
            <a:avLst/>
          </a:prstGeom>
          <a:ln>
            <a:noFill/>
          </a:ln>
        </p:spPr>
      </p:pic>
      <p:pic>
        <p:nvPicPr>
          <p:cNvPr id="46" name="Picture 10" descr=""/>
          <p:cNvPicPr/>
          <p:nvPr/>
        </p:nvPicPr>
        <p:blipFill>
          <a:blip r:embed="rId9"/>
          <a:srcRect l="25918" t="8101" r="18059" b="34638"/>
          <a:stretch/>
        </p:blipFill>
        <p:spPr>
          <a:xfrm>
            <a:off x="12879720" y="4861440"/>
            <a:ext cx="1217520" cy="1242360"/>
          </a:xfrm>
          <a:prstGeom prst="rect">
            <a:avLst/>
          </a:prstGeom>
          <a:ln>
            <a:noFill/>
          </a:ln>
        </p:spPr>
      </p:pic>
      <p:pic>
        <p:nvPicPr>
          <p:cNvPr id="47" name="Picture 11" descr=""/>
          <p:cNvPicPr/>
          <p:nvPr/>
        </p:nvPicPr>
        <p:blipFill>
          <a:blip r:embed="rId10"/>
          <a:srcRect l="11564" t="34139" r="11853" b="31290"/>
          <a:stretch/>
        </p:blipFill>
        <p:spPr>
          <a:xfrm>
            <a:off x="12641040" y="6525360"/>
            <a:ext cx="1754280" cy="790920"/>
          </a:xfrm>
          <a:prstGeom prst="rect">
            <a:avLst/>
          </a:prstGeom>
          <a:ln>
            <a:noFill/>
          </a:ln>
        </p:spPr>
      </p:pic>
      <p:pic>
        <p:nvPicPr>
          <p:cNvPr id="48" name="Picture 12" descr=""/>
          <p:cNvPicPr/>
          <p:nvPr/>
        </p:nvPicPr>
        <p:blipFill>
          <a:blip r:embed="rId11"/>
          <a:stretch/>
        </p:blipFill>
        <p:spPr>
          <a:xfrm>
            <a:off x="13518720" y="7363800"/>
            <a:ext cx="3156120" cy="1175400"/>
          </a:xfrm>
          <a:prstGeom prst="rect">
            <a:avLst/>
          </a:prstGeom>
          <a:ln>
            <a:noFill/>
          </a:ln>
        </p:spPr>
      </p:pic>
      <p:pic>
        <p:nvPicPr>
          <p:cNvPr id="49" name="Picture 13" descr=""/>
          <p:cNvPicPr/>
          <p:nvPr/>
        </p:nvPicPr>
        <p:blipFill>
          <a:blip r:embed="rId12"/>
          <a:stretch/>
        </p:blipFill>
        <p:spPr>
          <a:xfrm>
            <a:off x="11475360" y="6202440"/>
            <a:ext cx="1040040" cy="1436760"/>
          </a:xfrm>
          <a:prstGeom prst="rect">
            <a:avLst/>
          </a:prstGeom>
          <a:ln>
            <a:noFill/>
          </a:ln>
        </p:spPr>
      </p:pic>
      <p:pic>
        <p:nvPicPr>
          <p:cNvPr id="50" name="Picture 14" descr=""/>
          <p:cNvPicPr/>
          <p:nvPr/>
        </p:nvPicPr>
        <p:blipFill>
          <a:blip r:embed="rId13"/>
          <a:stretch/>
        </p:blipFill>
        <p:spPr>
          <a:xfrm>
            <a:off x="15084720" y="3575520"/>
            <a:ext cx="1646280" cy="985320"/>
          </a:xfrm>
          <a:prstGeom prst="rect">
            <a:avLst/>
          </a:prstGeom>
          <a:ln>
            <a:noFill/>
          </a:ln>
        </p:spPr>
      </p:pic>
      <p:pic>
        <p:nvPicPr>
          <p:cNvPr id="51" name="Picture 15" descr=""/>
          <p:cNvPicPr/>
          <p:nvPr/>
        </p:nvPicPr>
        <p:blipFill>
          <a:blip r:embed="rId14"/>
          <a:stretch/>
        </p:blipFill>
        <p:spPr>
          <a:xfrm>
            <a:off x="11137680" y="7731000"/>
            <a:ext cx="2539080" cy="1439280"/>
          </a:xfrm>
          <a:prstGeom prst="rect">
            <a:avLst/>
          </a:prstGeom>
          <a:ln>
            <a:noFill/>
          </a:ln>
        </p:spPr>
      </p:pic>
      <p:sp>
        <p:nvSpPr>
          <p:cNvPr id="52" name="CustomShape 1"/>
          <p:cNvSpPr/>
          <p:nvPr/>
        </p:nvSpPr>
        <p:spPr>
          <a:xfrm>
            <a:off x="10876680" y="2540880"/>
            <a:ext cx="3810600" cy="90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7140"/>
              </a:lnSpc>
            </a:pPr>
            <a:r>
              <a:rPr b="0" lang="en-IN" sz="5100" spc="-1" strike="noStrike">
                <a:solidFill>
                  <a:srgbClr val="000000"/>
                </a:solidFill>
                <a:latin typeface="Code Pro"/>
                <a:ea typeface="DejaVu Sans"/>
              </a:rPr>
              <a:t>Community</a:t>
            </a:r>
            <a:endParaRPr b="0" lang="en-IN" sz="5100" spc="-1" strike="noStrike">
              <a:latin typeface="Arial"/>
            </a:endParaRPr>
          </a:p>
        </p:txBody>
      </p:sp>
      <p:pic>
        <p:nvPicPr>
          <p:cNvPr id="53" name="Picture 17" descr=""/>
          <p:cNvPicPr/>
          <p:nvPr/>
        </p:nvPicPr>
        <p:blipFill>
          <a:blip r:embed="rId15"/>
          <a:stretch/>
        </p:blipFill>
        <p:spPr>
          <a:xfrm>
            <a:off x="15257160" y="5730480"/>
            <a:ext cx="3029400" cy="1703520"/>
          </a:xfrm>
          <a:prstGeom prst="rect">
            <a:avLst/>
          </a:prstGeom>
          <a:ln>
            <a:noFill/>
          </a:ln>
        </p:spPr>
      </p:pic>
      <p:pic>
        <p:nvPicPr>
          <p:cNvPr id="54" name="Picture 18" descr=""/>
          <p:cNvPicPr/>
          <p:nvPr/>
        </p:nvPicPr>
        <p:blipFill>
          <a:blip r:embed="rId16"/>
          <a:stretch/>
        </p:blipFill>
        <p:spPr>
          <a:xfrm>
            <a:off x="13925880" y="8540640"/>
            <a:ext cx="2220840" cy="373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53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54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55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56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4"/>
          <p:cNvSpPr/>
          <p:nvPr/>
        </p:nvSpPr>
        <p:spPr>
          <a:xfrm>
            <a:off x="1600200" y="1368000"/>
            <a:ext cx="14019480" cy="5907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Improvements we can suggest: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Segregate the stack to three App, DB and Web</a:t>
            </a:r>
            <a:br/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Use content caching to improve static content loading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Use query caching to improve DB performance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4. Add autoscaling to the instances to handle load during peak time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5. Security enhancements using Firewall and DDoS protection</a:t>
            </a:r>
            <a:endParaRPr b="0" lang="en-IN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59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0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1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2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4"/>
          <p:cNvSpPr/>
          <p:nvPr/>
        </p:nvSpPr>
        <p:spPr>
          <a:xfrm>
            <a:off x="1600200" y="1656000"/>
            <a:ext cx="14019480" cy="5619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New aws services to introduce: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Cloudfront as CDN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AWS ASG for EC2 nodes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Amazon Elasticache for query caching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4. AWS S3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5. AWS WAF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6. AWS Shield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65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6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7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8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4"/>
          <p:cNvSpPr/>
          <p:nvPr/>
        </p:nvSpPr>
        <p:spPr>
          <a:xfrm>
            <a:off x="1099440" y="1152000"/>
            <a:ext cx="14019480" cy="8629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Proposed architecture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170" name="" descr=""/>
          <p:cNvPicPr/>
          <p:nvPr/>
        </p:nvPicPr>
        <p:blipFill>
          <a:blip r:embed="rId3"/>
          <a:stretch/>
        </p:blipFill>
        <p:spPr>
          <a:xfrm>
            <a:off x="5033520" y="2232000"/>
            <a:ext cx="7925400" cy="7248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icture 2" descr=""/>
          <p:cNvPicPr/>
          <p:nvPr/>
        </p:nvPicPr>
        <p:blipFill>
          <a:blip r:embed="rId1"/>
          <a:srcRect l="3976" t="3974" r="30257" b="31262"/>
          <a:stretch/>
        </p:blipFill>
        <p:spPr>
          <a:xfrm rot="10800000">
            <a:off x="12111480" y="-202680"/>
            <a:ext cx="6571800" cy="5116320"/>
          </a:xfrm>
          <a:prstGeom prst="rect">
            <a:avLst/>
          </a:prstGeom>
          <a:ln>
            <a:noFill/>
          </a:ln>
        </p:spPr>
      </p:pic>
      <p:grpSp>
        <p:nvGrpSpPr>
          <p:cNvPr id="172" name="Group 1"/>
          <p:cNvGrpSpPr/>
          <p:nvPr/>
        </p:nvGrpSpPr>
        <p:grpSpPr>
          <a:xfrm>
            <a:off x="8741160" y="738360"/>
            <a:ext cx="5627520" cy="6014520"/>
            <a:chOff x="8741160" y="738360"/>
            <a:chExt cx="5627520" cy="6014520"/>
          </a:xfrm>
        </p:grpSpPr>
        <p:sp>
          <p:nvSpPr>
            <p:cNvPr id="173" name="CustomShape 2"/>
            <p:cNvSpPr/>
            <p:nvPr/>
          </p:nvSpPr>
          <p:spPr>
            <a:xfrm>
              <a:off x="8741160" y="738360"/>
              <a:ext cx="5627520" cy="6014520"/>
            </a:xfrm>
            <a:custGeom>
              <a:avLst/>
              <a:gdLst/>
              <a:ahLst/>
              <a:rect l="l" t="t" r="r" b="b"/>
              <a:pathLst>
                <a:path w="6739890" h="7203440">
                  <a:moveTo>
                    <a:pt x="3602990" y="1123950"/>
                  </a:moveTo>
                  <a:cubicBezTo>
                    <a:pt x="3155950" y="1784350"/>
                    <a:pt x="3209290" y="2346960"/>
                    <a:pt x="2705100" y="2646680"/>
                  </a:cubicBezTo>
                  <a:cubicBezTo>
                    <a:pt x="1689100" y="3252470"/>
                    <a:pt x="647700" y="2674620"/>
                    <a:pt x="327660" y="3713480"/>
                  </a:cubicBezTo>
                  <a:cubicBezTo>
                    <a:pt x="0" y="4777740"/>
                    <a:pt x="839470" y="5806440"/>
                    <a:pt x="2597150" y="6450330"/>
                  </a:cubicBezTo>
                  <a:cubicBezTo>
                    <a:pt x="4646930" y="7203440"/>
                    <a:pt x="6739890" y="5153660"/>
                    <a:pt x="6248400" y="3628390"/>
                  </a:cubicBezTo>
                  <a:cubicBezTo>
                    <a:pt x="5842000" y="2364740"/>
                    <a:pt x="6545580" y="1811020"/>
                    <a:pt x="6122670" y="1123950"/>
                  </a:cubicBezTo>
                  <a:cubicBezTo>
                    <a:pt x="5429250" y="0"/>
                    <a:pt x="4081780" y="415290"/>
                    <a:pt x="3602990" y="1123950"/>
                  </a:cubicBezTo>
                  <a:close/>
                </a:path>
              </a:pathLst>
            </a:custGeom>
            <a:blipFill rotWithShape="0">
              <a:blip r:embed="rId2"/>
              <a:stretch>
                <a:fillRect l="1484675" t="0" r="-251640" b="0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74" name="Picture 5" descr=""/>
          <p:cNvPicPr/>
          <p:nvPr/>
        </p:nvPicPr>
        <p:blipFill>
          <a:blip r:embed="rId3"/>
          <a:stretch/>
        </p:blipFill>
        <p:spPr>
          <a:xfrm>
            <a:off x="14019840" y="6365160"/>
            <a:ext cx="4467960" cy="5119560"/>
          </a:xfrm>
          <a:prstGeom prst="rect">
            <a:avLst/>
          </a:prstGeom>
          <a:ln>
            <a:noFill/>
          </a:ln>
        </p:spPr>
      </p:pic>
      <p:pic>
        <p:nvPicPr>
          <p:cNvPr id="175" name="Picture 6" descr=""/>
          <p:cNvPicPr/>
          <p:nvPr/>
        </p:nvPicPr>
        <p:blipFill>
          <a:blip r:embed="rId4"/>
          <a:stretch/>
        </p:blipFill>
        <p:spPr>
          <a:xfrm>
            <a:off x="1433160" y="365040"/>
            <a:ext cx="3730680" cy="1864440"/>
          </a:xfrm>
          <a:prstGeom prst="rect">
            <a:avLst/>
          </a:prstGeom>
          <a:ln>
            <a:noFill/>
          </a:ln>
        </p:spPr>
      </p:pic>
      <p:pic>
        <p:nvPicPr>
          <p:cNvPr id="176" name="Picture 7" descr=""/>
          <p:cNvPicPr/>
          <p:nvPr/>
        </p:nvPicPr>
        <p:blipFill>
          <a:blip r:embed="rId5"/>
          <a:stretch/>
        </p:blipFill>
        <p:spPr>
          <a:xfrm>
            <a:off x="383040" y="4698360"/>
            <a:ext cx="984960" cy="692640"/>
          </a:xfrm>
          <a:prstGeom prst="rect">
            <a:avLst/>
          </a:prstGeom>
          <a:ln>
            <a:noFill/>
          </a:ln>
        </p:spPr>
      </p:pic>
      <p:pic>
        <p:nvPicPr>
          <p:cNvPr id="177" name="Picture 8" descr=""/>
          <p:cNvPicPr/>
          <p:nvPr/>
        </p:nvPicPr>
        <p:blipFill>
          <a:blip r:embed="rId6"/>
          <a:stretch/>
        </p:blipFill>
        <p:spPr>
          <a:xfrm>
            <a:off x="1557360" y="4705560"/>
            <a:ext cx="714600" cy="714600"/>
          </a:xfrm>
          <a:prstGeom prst="rect">
            <a:avLst/>
          </a:prstGeom>
          <a:ln>
            <a:noFill/>
          </a:ln>
        </p:spPr>
      </p:pic>
      <p:pic>
        <p:nvPicPr>
          <p:cNvPr id="178" name="Picture 9" descr=""/>
          <p:cNvPicPr/>
          <p:nvPr/>
        </p:nvPicPr>
        <p:blipFill>
          <a:blip r:embed="rId7"/>
          <a:stretch/>
        </p:blipFill>
        <p:spPr>
          <a:xfrm>
            <a:off x="2451240" y="4700160"/>
            <a:ext cx="725400" cy="725400"/>
          </a:xfrm>
          <a:prstGeom prst="rect">
            <a:avLst/>
          </a:prstGeom>
          <a:ln>
            <a:noFill/>
          </a:ln>
        </p:spPr>
      </p:pic>
      <p:pic>
        <p:nvPicPr>
          <p:cNvPr id="179" name="Picture 10" descr=""/>
          <p:cNvPicPr/>
          <p:nvPr/>
        </p:nvPicPr>
        <p:blipFill>
          <a:blip r:embed="rId8"/>
          <a:stretch/>
        </p:blipFill>
        <p:spPr>
          <a:xfrm>
            <a:off x="3333600" y="4705560"/>
            <a:ext cx="814320" cy="814320"/>
          </a:xfrm>
          <a:prstGeom prst="rect">
            <a:avLst/>
          </a:prstGeom>
          <a:ln>
            <a:noFill/>
          </a:ln>
        </p:spPr>
      </p:pic>
      <p:pic>
        <p:nvPicPr>
          <p:cNvPr id="180" name="Picture 11" descr=""/>
          <p:cNvPicPr/>
          <p:nvPr/>
        </p:nvPicPr>
        <p:blipFill>
          <a:blip r:embed="rId9"/>
          <a:stretch/>
        </p:blipFill>
        <p:spPr>
          <a:xfrm>
            <a:off x="383040" y="7542000"/>
            <a:ext cx="522720" cy="522720"/>
          </a:xfrm>
          <a:prstGeom prst="rect">
            <a:avLst/>
          </a:prstGeom>
          <a:ln>
            <a:noFill/>
          </a:ln>
        </p:spPr>
      </p:pic>
      <p:pic>
        <p:nvPicPr>
          <p:cNvPr id="181" name="Picture 12" descr=""/>
          <p:cNvPicPr/>
          <p:nvPr/>
        </p:nvPicPr>
        <p:blipFill>
          <a:blip r:embed="rId10"/>
          <a:stretch/>
        </p:blipFill>
        <p:spPr>
          <a:xfrm>
            <a:off x="383040" y="8366400"/>
            <a:ext cx="657720" cy="628920"/>
          </a:xfrm>
          <a:prstGeom prst="rect">
            <a:avLst/>
          </a:prstGeom>
          <a:ln>
            <a:noFill/>
          </a:ln>
        </p:spPr>
      </p:pic>
      <p:pic>
        <p:nvPicPr>
          <p:cNvPr id="182" name="Picture 13" descr=""/>
          <p:cNvPicPr/>
          <p:nvPr/>
        </p:nvPicPr>
        <p:blipFill>
          <a:blip r:embed="rId11"/>
          <a:stretch/>
        </p:blipFill>
        <p:spPr>
          <a:xfrm>
            <a:off x="10026360" y="6904800"/>
            <a:ext cx="2921760" cy="2921760"/>
          </a:xfrm>
          <a:prstGeom prst="rect">
            <a:avLst/>
          </a:prstGeom>
          <a:ln>
            <a:noFill/>
          </a:ln>
        </p:spPr>
      </p:pic>
      <p:pic>
        <p:nvPicPr>
          <p:cNvPr id="183" name="Picture 14" descr=""/>
          <p:cNvPicPr/>
          <p:nvPr/>
        </p:nvPicPr>
        <p:blipFill>
          <a:blip r:embed="rId12"/>
          <a:stretch/>
        </p:blipFill>
        <p:spPr>
          <a:xfrm rot="1296600">
            <a:off x="7778880" y="7062840"/>
            <a:ext cx="2394000" cy="2057040"/>
          </a:xfrm>
          <a:prstGeom prst="rect">
            <a:avLst/>
          </a:prstGeom>
          <a:ln>
            <a:noFill/>
          </a:ln>
        </p:spPr>
      </p:pic>
      <p:sp>
        <p:nvSpPr>
          <p:cNvPr id="184" name="CustomShape 3"/>
          <p:cNvSpPr/>
          <p:nvPr/>
        </p:nvSpPr>
        <p:spPr>
          <a:xfrm>
            <a:off x="383040" y="2116800"/>
            <a:ext cx="10230840" cy="95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just">
              <a:lnSpc>
                <a:spcPts val="7506"/>
              </a:lnSpc>
            </a:pPr>
            <a:r>
              <a:rPr b="0" lang="en-IN" sz="5360" spc="-1" strike="noStrike">
                <a:solidFill>
                  <a:srgbClr val="25364e"/>
                </a:solidFill>
                <a:latin typeface="Lazydog"/>
                <a:ea typeface="DejaVu Sans"/>
              </a:rPr>
              <a:t>Connect Us  to  Loud  better</a:t>
            </a:r>
            <a:endParaRPr b="0" lang="en-IN" sz="536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4648320" y="932040"/>
            <a:ext cx="2347200" cy="35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81"/>
              </a:lnSpc>
            </a:pPr>
            <a:r>
              <a:rPr b="0" lang="en-IN" sz="2780" spc="-1" strike="noStrike">
                <a:solidFill>
                  <a:srgbClr val="000000"/>
                </a:solidFill>
                <a:latin typeface="Poppins Light Bold"/>
                <a:ea typeface="DejaVu Sans"/>
              </a:rPr>
              <a:t>Community </a:t>
            </a:r>
            <a:endParaRPr b="0" lang="en-IN" sz="2780" spc="-1" strike="noStrike">
              <a:latin typeface="Arial"/>
            </a:endParaRPr>
          </a:p>
        </p:txBody>
      </p:sp>
      <p:sp>
        <p:nvSpPr>
          <p:cNvPr id="186" name="CustomShape 5"/>
          <p:cNvSpPr/>
          <p:nvPr/>
        </p:nvSpPr>
        <p:spPr>
          <a:xfrm>
            <a:off x="4663080" y="4457520"/>
            <a:ext cx="4076640" cy="99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7858"/>
              </a:lnSpc>
            </a:pPr>
            <a:r>
              <a:rPr b="0" lang="en-IN" sz="5610" spc="-1" strike="noStrike">
                <a:solidFill>
                  <a:srgbClr val="000000"/>
                </a:solidFill>
                <a:latin typeface="Inter"/>
                <a:ea typeface="DejaVu Sans"/>
              </a:rPr>
              <a:t>cloudnloud</a:t>
            </a:r>
            <a:endParaRPr b="0" lang="en-IN" sz="5610" spc="-1" strike="noStrike">
              <a:latin typeface="Arial"/>
            </a:endParaRPr>
          </a:p>
        </p:txBody>
      </p:sp>
      <p:sp>
        <p:nvSpPr>
          <p:cNvPr id="187" name="CustomShape 6"/>
          <p:cNvSpPr/>
          <p:nvPr/>
        </p:nvSpPr>
        <p:spPr>
          <a:xfrm>
            <a:off x="929520" y="7344000"/>
            <a:ext cx="4403160" cy="67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88" name="CustomShape 7"/>
          <p:cNvSpPr/>
          <p:nvPr/>
        </p:nvSpPr>
        <p:spPr>
          <a:xfrm>
            <a:off x="1329120" y="8299800"/>
            <a:ext cx="5083920" cy="135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info@cloudnloud.com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89" name="CustomShape 8"/>
          <p:cNvSpPr/>
          <p:nvPr/>
        </p:nvSpPr>
        <p:spPr>
          <a:xfrm>
            <a:off x="6129000" y="6307920"/>
            <a:ext cx="4047840" cy="108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277"/>
              </a:lnSpc>
            </a:pPr>
            <a:r>
              <a:rPr b="0" lang="en-IN" sz="3060" spc="-1" strike="noStrike">
                <a:solidFill>
                  <a:srgbClr val="000000"/>
                </a:solidFill>
                <a:latin typeface="Inter Bold"/>
                <a:ea typeface="DejaVu Sans"/>
              </a:rPr>
              <a:t>Join Discord Channel</a:t>
            </a:r>
            <a:endParaRPr b="0" lang="en-IN" sz="306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1"/>
          <p:cNvGrpSpPr/>
          <p:nvPr/>
        </p:nvGrpSpPr>
        <p:grpSpPr>
          <a:xfrm>
            <a:off x="0" y="0"/>
            <a:ext cx="1245600" cy="10285560"/>
            <a:chOff x="0" y="0"/>
            <a:chExt cx="1245600" cy="10285560"/>
          </a:xfrm>
        </p:grpSpPr>
        <p:sp>
          <p:nvSpPr>
            <p:cNvPr id="56" name="CustomShape 2"/>
            <p:cNvSpPr/>
            <p:nvPr/>
          </p:nvSpPr>
          <p:spPr>
            <a:xfrm>
              <a:off x="0" y="0"/>
              <a:ext cx="1245600" cy="10285560"/>
            </a:xfrm>
            <a:custGeom>
              <a:avLst/>
              <a:gdLst/>
              <a:ahLst/>
              <a:rect l="l" t="t" r="r" b="b"/>
              <a:pathLst>
                <a:path w="421818" h="3479800">
                  <a:moveTo>
                    <a:pt x="0" y="0"/>
                  </a:moveTo>
                  <a:lnTo>
                    <a:pt x="421818" y="0"/>
                  </a:lnTo>
                  <a:lnTo>
                    <a:pt x="421818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7" name="Group 3"/>
          <p:cNvGrpSpPr/>
          <p:nvPr/>
        </p:nvGrpSpPr>
        <p:grpSpPr>
          <a:xfrm>
            <a:off x="9523800" y="5257800"/>
            <a:ext cx="10056960" cy="5027760"/>
            <a:chOff x="9523800" y="5257800"/>
            <a:chExt cx="10056960" cy="5027760"/>
          </a:xfrm>
        </p:grpSpPr>
        <p:sp>
          <p:nvSpPr>
            <p:cNvPr id="58" name="CustomShape 4"/>
            <p:cNvSpPr/>
            <p:nvPr/>
          </p:nvSpPr>
          <p:spPr>
            <a:xfrm>
              <a:off x="9523800" y="5257800"/>
              <a:ext cx="10056960" cy="5027760"/>
            </a:xfrm>
            <a:custGeom>
              <a:avLst/>
              <a:gdLst/>
              <a:ahLst/>
              <a:rect l="l" t="t" r="r" b="b"/>
              <a:pathLst>
                <a:path w="6662420" h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cubicBezTo>
                    <a:pt x="5171440" y="0"/>
                    <a:pt x="6662420" y="1490980"/>
                    <a:pt x="6662420" y="3331210"/>
                  </a:cubicBezTo>
                  <a:lnTo>
                    <a:pt x="3331210" y="3331210"/>
                  </a:lnTo>
                  <a:close/>
                </a:path>
              </a:pathLst>
            </a:custGeom>
            <a:blipFill rotWithShape="0">
              <a:blip r:embed="rId1"/>
              <a:stretch>
                <a:fillRect l="-434169" t="35744" r="905888" b="287106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9" name="Group 5"/>
          <p:cNvGrpSpPr/>
          <p:nvPr/>
        </p:nvGrpSpPr>
        <p:grpSpPr>
          <a:xfrm>
            <a:off x="1516320" y="255600"/>
            <a:ext cx="16531200" cy="5139720"/>
            <a:chOff x="1516320" y="255600"/>
            <a:chExt cx="16531200" cy="5139720"/>
          </a:xfrm>
        </p:grpSpPr>
        <p:sp>
          <p:nvSpPr>
            <p:cNvPr id="60" name="CustomShape 6"/>
            <p:cNvSpPr/>
            <p:nvPr/>
          </p:nvSpPr>
          <p:spPr>
            <a:xfrm>
              <a:off x="1516320" y="255600"/>
              <a:ext cx="16531200" cy="11905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9380"/>
                </a:lnSpc>
              </a:pPr>
              <a:r>
                <a:rPr b="0" lang="en-IN" sz="8450" spc="-344" strike="noStrike">
                  <a:solidFill>
                    <a:srgbClr val="191919"/>
                  </a:solidFill>
                  <a:latin typeface="Garet ExtraBold"/>
                  <a:ea typeface="DejaVu Sans"/>
                </a:rPr>
                <a:t>About Us</a:t>
              </a:r>
              <a:endParaRPr b="0" lang="en-IN" sz="8450" spc="-1" strike="noStrike">
                <a:latin typeface="Arial"/>
              </a:endParaRPr>
            </a:p>
          </p:txBody>
        </p:sp>
        <p:sp>
          <p:nvSpPr>
            <p:cNvPr id="61" name="CustomShape 7"/>
            <p:cNvSpPr/>
            <p:nvPr/>
          </p:nvSpPr>
          <p:spPr>
            <a:xfrm>
              <a:off x="1516320" y="1791000"/>
              <a:ext cx="15322680" cy="3604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just">
                <a:lnSpc>
                  <a:spcPts val="3549"/>
                </a:lnSpc>
              </a:pPr>
              <a:r>
                <a:rPr b="0" lang="en-IN" sz="2400" spc="89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11 years back with an intention </a:t>
              </a:r>
              <a:r>
                <a:rPr b="0" lang="en-IN" sz="2400" spc="46" strike="noStrike">
                  <a:solidFill>
                    <a:srgbClr val="191919"/>
                  </a:solidFill>
                  <a:latin typeface="Arial"/>
                  <a:ea typeface="DejaVu Sans"/>
                </a:rPr>
                <a:t>of up-skilling and up-scaling all our members on the technical front with the </a:t>
              </a:r>
              <a:r>
                <a:rPr b="1" lang="en-IN" sz="2400" spc="46" strike="noStrike">
                  <a:solidFill>
                    <a:srgbClr val="191919"/>
                  </a:solidFill>
                  <a:latin typeface="Arial"/>
                  <a:ea typeface="DejaVu Sans"/>
                </a:rPr>
                <a:t>niche topics </a:t>
              </a:r>
              <a:r>
                <a:rPr b="0" lang="en-IN" sz="2400" spc="46" strike="noStrike">
                  <a:solidFill>
                    <a:srgbClr val="191919"/>
                  </a:solidFill>
                  <a:latin typeface="Arial"/>
                  <a:ea typeface="DejaVu Sans"/>
                </a:rPr>
                <a:t>around </a:t>
              </a:r>
              <a:r>
                <a:rPr b="1" lang="en-IN" sz="2400" spc="46" strike="noStrike">
                  <a:solidFill>
                    <a:srgbClr val="191919"/>
                  </a:solidFill>
                  <a:latin typeface="Arial"/>
                  <a:ea typeface="DejaVu Sans"/>
                </a:rPr>
                <a:t>Cloud, DevOps,Data, AI </a:t>
              </a:r>
              <a:r>
                <a:rPr b="0" lang="en-IN" sz="2400" spc="46" strike="noStrike">
                  <a:solidFill>
                    <a:srgbClr val="191919"/>
                  </a:solidFill>
                  <a:latin typeface="Arial"/>
                  <a:ea typeface="DejaVu Sans"/>
                </a:rPr>
                <a:t>and much More.</a:t>
              </a: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r>
                <a:rPr b="0" lang="en-IN" sz="2400" spc="89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by Vijayabalan Balakrishnan Who is a cancer survivor from Jan 2011. He is helping the Tech community and Cancer Children for the past 2 decades to loud from their own confidence in the IT industry. Officially it has become a registered Pvt Ltd on Jan-2015 to help and support cancer children from its revenue. Today Cloudnloud is living that dream with 6000 plus cancer children's survivors across the Globe.</a:t>
              </a:r>
              <a:endParaRPr b="0" lang="en-IN" sz="2400" spc="-1" strike="noStrike">
                <a:latin typeface="Arial"/>
              </a:endParaRPr>
            </a:p>
          </p:txBody>
        </p:sp>
      </p:grpSp>
      <p:sp>
        <p:nvSpPr>
          <p:cNvPr id="62" name="CustomShape 8"/>
          <p:cNvSpPr/>
          <p:nvPr/>
        </p:nvSpPr>
        <p:spPr>
          <a:xfrm rot="5400000">
            <a:off x="-2846520" y="4347360"/>
            <a:ext cx="6956640" cy="31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520"/>
              </a:lnSpc>
            </a:pPr>
            <a:r>
              <a:rPr b="0" lang="en-IN" sz="1800" spc="826" strike="noStrike">
                <a:solidFill>
                  <a:srgbClr val="ffffff"/>
                </a:solidFill>
                <a:latin typeface="Garet ExtraBold"/>
                <a:ea typeface="DejaVu Sans"/>
              </a:rPr>
              <a:t>WHO WE ARE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63" name="CustomShape 9"/>
          <p:cNvSpPr/>
          <p:nvPr/>
        </p:nvSpPr>
        <p:spPr>
          <a:xfrm>
            <a:off x="173520" y="8903160"/>
            <a:ext cx="8982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499"/>
              </a:lnSpc>
            </a:pPr>
            <a:r>
              <a:rPr b="0" lang="en-IN" sz="1800" spc="191" strike="noStrike">
                <a:solidFill>
                  <a:srgbClr val="ffffff"/>
                </a:solidFill>
                <a:latin typeface="Garet ExtraBold"/>
                <a:ea typeface="DejaVu Sans"/>
              </a:rPr>
              <a:t>02</a:t>
            </a:r>
            <a:endParaRPr b="0" lang="en-IN" sz="1800" spc="-1" strike="noStrike">
              <a:latin typeface="Arial"/>
            </a:endParaRPr>
          </a:p>
        </p:txBody>
      </p:sp>
      <p:grpSp>
        <p:nvGrpSpPr>
          <p:cNvPr id="64" name="Group 10"/>
          <p:cNvGrpSpPr/>
          <p:nvPr/>
        </p:nvGrpSpPr>
        <p:grpSpPr>
          <a:xfrm>
            <a:off x="3647520" y="8267760"/>
            <a:ext cx="5201280" cy="1866240"/>
            <a:chOff x="3647520" y="8267760"/>
            <a:chExt cx="5201280" cy="1866240"/>
          </a:xfrm>
        </p:grpSpPr>
        <p:pic>
          <p:nvPicPr>
            <p:cNvPr id="65" name="Picture 12" descr=""/>
            <p:cNvPicPr/>
            <p:nvPr/>
          </p:nvPicPr>
          <p:blipFill>
            <a:blip r:embed="rId2"/>
            <a:stretch/>
          </p:blipFill>
          <p:spPr>
            <a:xfrm>
              <a:off x="3647520" y="8267760"/>
              <a:ext cx="3733920" cy="1866240"/>
            </a:xfrm>
            <a:prstGeom prst="rect">
              <a:avLst/>
            </a:prstGeom>
            <a:ln>
              <a:noFill/>
            </a:ln>
          </p:spPr>
        </p:pic>
        <p:sp>
          <p:nvSpPr>
            <p:cNvPr id="66" name="CustomShape 11"/>
            <p:cNvSpPr/>
            <p:nvPr/>
          </p:nvSpPr>
          <p:spPr>
            <a:xfrm>
              <a:off x="6815880" y="8478360"/>
              <a:ext cx="2032920" cy="482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810"/>
                </a:lnSpc>
              </a:pPr>
              <a:r>
                <a:rPr b="0" lang="en-IN" sz="2720" spc="-1" strike="noStrike">
                  <a:solidFill>
                    <a:srgbClr val="e46c0a"/>
                  </a:solidFill>
                  <a:latin typeface="Code Pro"/>
                  <a:ea typeface="DejaVu Sans"/>
                </a:rPr>
                <a:t>Community</a:t>
              </a:r>
              <a:endParaRPr b="0" lang="en-IN" sz="2720" spc="-1" strike="noStrike">
                <a:latin typeface="Arial"/>
              </a:endParaRPr>
            </a:p>
          </p:txBody>
        </p:sp>
      </p:grp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2" descr=""/>
          <p:cNvPicPr/>
          <p:nvPr/>
        </p:nvPicPr>
        <p:blipFill>
          <a:blip r:embed="rId1"/>
          <a:stretch/>
        </p:blipFill>
        <p:spPr>
          <a:xfrm rot="16200000">
            <a:off x="-1289880" y="3853440"/>
            <a:ext cx="5163120" cy="2580840"/>
          </a:xfrm>
          <a:prstGeom prst="rect">
            <a:avLst/>
          </a:prstGeom>
          <a:ln>
            <a:noFill/>
          </a:ln>
        </p:spPr>
      </p:pic>
      <p:grpSp>
        <p:nvGrpSpPr>
          <p:cNvPr id="68" name="Group 1"/>
          <p:cNvGrpSpPr/>
          <p:nvPr/>
        </p:nvGrpSpPr>
        <p:grpSpPr>
          <a:xfrm>
            <a:off x="8280000" y="792000"/>
            <a:ext cx="9215640" cy="4460400"/>
            <a:chOff x="8280000" y="792000"/>
            <a:chExt cx="9215640" cy="4460400"/>
          </a:xfrm>
        </p:grpSpPr>
        <p:sp>
          <p:nvSpPr>
            <p:cNvPr id="69" name="CustomShape 2"/>
            <p:cNvSpPr/>
            <p:nvPr/>
          </p:nvSpPr>
          <p:spPr>
            <a:xfrm>
              <a:off x="8280000" y="792000"/>
              <a:ext cx="9215640" cy="11178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10349"/>
                </a:lnSpc>
              </a:pPr>
              <a:r>
                <a:rPr b="0" lang="en-IN" sz="90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Sibin John</a:t>
              </a:r>
              <a:br/>
              <a:r>
                <a:rPr b="0" lang="en-IN" sz="90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</a:t>
              </a:r>
              <a:endParaRPr b="0" lang="en-IN" sz="9000" spc="-1" strike="noStrike">
                <a:latin typeface="Arial"/>
              </a:endParaRPr>
            </a:p>
          </p:txBody>
        </p:sp>
        <p:sp>
          <p:nvSpPr>
            <p:cNvPr id="70" name="CustomShape 3"/>
            <p:cNvSpPr/>
            <p:nvPr/>
          </p:nvSpPr>
          <p:spPr>
            <a:xfrm>
              <a:off x="8280000" y="4436640"/>
              <a:ext cx="9215640" cy="8157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endParaRPr b="0" lang="en-IN" sz="18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br/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Technologies known:</a:t>
              </a: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AWS, Kubernetes, Terraform, Ansible, Linux, Observability and logging tools like Datadog, ELK, etc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Certifications</a:t>
              </a: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: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Certified Kubernetes Administrator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Certified Kubernetes Application Developer</a:t>
              </a:r>
              <a:endParaRPr b="0" lang="en-IN" sz="22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br/>
              <a:r>
                <a:rPr b="1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LinkedIn:</a:t>
              </a: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https://www.linkedin.com/in/sibinjohn19 </a:t>
              </a:r>
              <a:endParaRPr b="0" lang="en-IN" sz="2700" spc="-1" strike="noStrike">
                <a:latin typeface="Arial"/>
              </a:endParaRPr>
            </a:p>
          </p:txBody>
        </p:sp>
        <p:sp>
          <p:nvSpPr>
            <p:cNvPr id="71" name="CustomShape 4"/>
            <p:cNvSpPr/>
            <p:nvPr/>
          </p:nvSpPr>
          <p:spPr>
            <a:xfrm>
              <a:off x="8280000" y="3556080"/>
              <a:ext cx="9215640" cy="8157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r>
                <a:rPr b="0" lang="en-IN" sz="22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An expereinced SRE/DevOps Engineer with 10+ years experience in infrastructure operations and managed services with hands on experience in Cloud, Devops, Linux, Virtualization, and web hosting.</a:t>
              </a: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</a:t>
              </a:r>
              <a:endParaRPr b="0" lang="en-IN" sz="27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br/>
              <a:endParaRPr b="0" lang="en-IN" sz="2700" spc="-1" strike="noStrike">
                <a:latin typeface="Arial"/>
              </a:endParaRPr>
            </a:p>
            <a:p>
              <a:pPr>
                <a:lnSpc>
                  <a:spcPts val="3781"/>
                </a:lnSpc>
              </a:pP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 </a:t>
              </a:r>
              <a:endParaRPr b="0" lang="en-IN" sz="2700" spc="-1" strike="noStrike">
                <a:latin typeface="Arial"/>
              </a:endParaRPr>
            </a:p>
          </p:txBody>
        </p:sp>
      </p:grpSp>
      <p:grpSp>
        <p:nvGrpSpPr>
          <p:cNvPr id="72" name="Group 5"/>
          <p:cNvGrpSpPr/>
          <p:nvPr/>
        </p:nvGrpSpPr>
        <p:grpSpPr>
          <a:xfrm>
            <a:off x="1028880" y="2184840"/>
            <a:ext cx="5915880" cy="5915880"/>
            <a:chOff x="1028880" y="2184840"/>
            <a:chExt cx="5915880" cy="5915880"/>
          </a:xfrm>
        </p:grpSpPr>
        <p:sp>
          <p:nvSpPr>
            <p:cNvPr id="73" name="CustomShape 6"/>
            <p:cNvSpPr/>
            <p:nvPr/>
          </p:nvSpPr>
          <p:spPr>
            <a:xfrm>
              <a:off x="1028880" y="2184840"/>
              <a:ext cx="5915880" cy="5915880"/>
            </a:xfrm>
            <a:custGeom>
              <a:avLst/>
              <a:gdLst/>
              <a:ah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74" name="Picture 9" descr=""/>
          <p:cNvPicPr/>
          <p:nvPr/>
        </p:nvPicPr>
        <p:blipFill>
          <a:blip r:embed="rId2"/>
          <a:stretch/>
        </p:blipFill>
        <p:spPr>
          <a:xfrm>
            <a:off x="5127480" y="2000880"/>
            <a:ext cx="1721880" cy="1781640"/>
          </a:xfrm>
          <a:prstGeom prst="rect">
            <a:avLst/>
          </a:prstGeom>
          <a:ln>
            <a:noFill/>
          </a:ln>
        </p:spPr>
      </p:pic>
      <p:sp>
        <p:nvSpPr>
          <p:cNvPr id="75" name="CustomShape 7"/>
          <p:cNvSpPr/>
          <p:nvPr/>
        </p:nvSpPr>
        <p:spPr>
          <a:xfrm>
            <a:off x="2819880" y="4668480"/>
            <a:ext cx="2069280" cy="56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3781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Poppins Medium"/>
                <a:ea typeface="DejaVu Sans"/>
              </a:rPr>
              <a:t>[Your Good Photo]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3"/>
          <a:stretch/>
        </p:blipFill>
        <p:spPr>
          <a:xfrm>
            <a:off x="2160000" y="3024000"/>
            <a:ext cx="3347280" cy="4263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1"/>
          <p:cNvGrpSpPr/>
          <p:nvPr/>
        </p:nvGrpSpPr>
        <p:grpSpPr>
          <a:xfrm>
            <a:off x="2482920" y="5929560"/>
            <a:ext cx="14490000" cy="2790000"/>
            <a:chOff x="2482920" y="5929560"/>
            <a:chExt cx="14490000" cy="2790000"/>
          </a:xfrm>
        </p:grpSpPr>
        <p:sp>
          <p:nvSpPr>
            <p:cNvPr id="78" name="CustomShape 2"/>
            <p:cNvSpPr/>
            <p:nvPr/>
          </p:nvSpPr>
          <p:spPr>
            <a:xfrm>
              <a:off x="2482920" y="5929560"/>
              <a:ext cx="14490000" cy="2790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10990"/>
                </a:lnSpc>
              </a:pPr>
              <a:r>
                <a:rPr b="0" lang="en-IN" sz="956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Deploy a simple webapp in AWS</a:t>
              </a:r>
              <a:endParaRPr b="0" lang="en-IN" sz="9560" spc="-1" strike="noStrike">
                <a:latin typeface="Arial"/>
              </a:endParaRPr>
            </a:p>
          </p:txBody>
        </p:sp>
        <p:sp>
          <p:nvSpPr>
            <p:cNvPr id="79" name="CustomShape 3"/>
            <p:cNvSpPr/>
            <p:nvPr/>
          </p:nvSpPr>
          <p:spPr>
            <a:xfrm>
              <a:off x="2482920" y="7610400"/>
              <a:ext cx="14490000" cy="4784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80" name="Picture 5" descr=""/>
          <p:cNvPicPr/>
          <p:nvPr/>
        </p:nvPicPr>
        <p:blipFill>
          <a:blip r:embed="rId1"/>
          <a:stretch/>
        </p:blipFill>
        <p:spPr>
          <a:xfrm rot="10800000">
            <a:off x="6553440" y="1994400"/>
            <a:ext cx="5379480" cy="2689200"/>
          </a:xfrm>
          <a:prstGeom prst="rect">
            <a:avLst/>
          </a:prstGeom>
          <a:ln>
            <a:noFill/>
          </a:ln>
        </p:spPr>
      </p:pic>
      <p:pic>
        <p:nvPicPr>
          <p:cNvPr id="81" name="Picture 6" descr=""/>
          <p:cNvPicPr/>
          <p:nvPr/>
        </p:nvPicPr>
        <p:blipFill>
          <a:blip r:embed="rId2"/>
          <a:stretch/>
        </p:blipFill>
        <p:spPr>
          <a:xfrm>
            <a:off x="8489880" y="933480"/>
            <a:ext cx="3114000" cy="3252600"/>
          </a:xfrm>
          <a:prstGeom prst="rect">
            <a:avLst/>
          </a:prstGeom>
          <a:ln>
            <a:noFill/>
          </a:ln>
        </p:spPr>
      </p:pic>
      <p:pic>
        <p:nvPicPr>
          <p:cNvPr id="82" name="Picture 7" descr=""/>
          <p:cNvPicPr/>
          <p:nvPr/>
        </p:nvPicPr>
        <p:blipFill>
          <a:blip r:embed="rId3"/>
          <a:srcRect l="0" t="0" r="1185" b="0"/>
          <a:stretch/>
        </p:blipFill>
        <p:spPr>
          <a:xfrm>
            <a:off x="4448160" y="1793520"/>
            <a:ext cx="2690640" cy="3571560"/>
          </a:xfrm>
          <a:prstGeom prst="rect">
            <a:avLst/>
          </a:prstGeom>
          <a:ln>
            <a:noFill/>
          </a:ln>
        </p:spPr>
      </p:pic>
      <p:pic>
        <p:nvPicPr>
          <p:cNvPr id="83" name="Picture 8" descr=""/>
          <p:cNvPicPr/>
          <p:nvPr/>
        </p:nvPicPr>
        <p:blipFill>
          <a:blip r:embed="rId4"/>
          <a:stretch/>
        </p:blipFill>
        <p:spPr>
          <a:xfrm rot="2110200">
            <a:off x="10655640" y="2723040"/>
            <a:ext cx="2574720" cy="2926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1"/>
          <p:cNvGrpSpPr/>
          <p:nvPr/>
        </p:nvGrpSpPr>
        <p:grpSpPr>
          <a:xfrm>
            <a:off x="9596160" y="4039560"/>
            <a:ext cx="6824160" cy="883800"/>
            <a:chOff x="9596160" y="4039560"/>
            <a:chExt cx="6824160" cy="883800"/>
          </a:xfrm>
        </p:grpSpPr>
        <p:grpSp>
          <p:nvGrpSpPr>
            <p:cNvPr id="85" name="Group 2"/>
            <p:cNvGrpSpPr/>
            <p:nvPr/>
          </p:nvGrpSpPr>
          <p:grpSpPr>
            <a:xfrm>
              <a:off x="9596160" y="4039560"/>
              <a:ext cx="6383520" cy="883800"/>
              <a:chOff x="9596160" y="4039560"/>
              <a:chExt cx="6383520" cy="883800"/>
            </a:xfrm>
          </p:grpSpPr>
          <p:sp>
            <p:nvSpPr>
              <p:cNvPr id="86" name="CustomShape 3"/>
              <p:cNvSpPr/>
              <p:nvPr/>
            </p:nvSpPr>
            <p:spPr>
              <a:xfrm>
                <a:off x="9596160" y="4039560"/>
                <a:ext cx="6383520" cy="8838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87" name="Group 4"/>
            <p:cNvGrpSpPr/>
            <p:nvPr/>
          </p:nvGrpSpPr>
          <p:grpSpPr>
            <a:xfrm>
              <a:off x="15540480" y="4039560"/>
              <a:ext cx="879840" cy="883800"/>
              <a:chOff x="15540480" y="4039560"/>
              <a:chExt cx="879840" cy="883800"/>
            </a:xfrm>
          </p:grpSpPr>
          <p:sp>
            <p:nvSpPr>
              <p:cNvPr id="88" name="CustomShape 5"/>
              <p:cNvSpPr/>
              <p:nvPr/>
            </p:nvSpPr>
            <p:spPr>
              <a:xfrm>
                <a:off x="15540480" y="4039560"/>
                <a:ext cx="879840" cy="8838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89" name="Group 6"/>
          <p:cNvGrpSpPr/>
          <p:nvPr/>
        </p:nvGrpSpPr>
        <p:grpSpPr>
          <a:xfrm>
            <a:off x="9586440" y="2629080"/>
            <a:ext cx="6824520" cy="883800"/>
            <a:chOff x="9586440" y="2629080"/>
            <a:chExt cx="6824520" cy="883800"/>
          </a:xfrm>
        </p:grpSpPr>
        <p:grpSp>
          <p:nvGrpSpPr>
            <p:cNvPr id="90" name="Group 7"/>
            <p:cNvGrpSpPr/>
            <p:nvPr/>
          </p:nvGrpSpPr>
          <p:grpSpPr>
            <a:xfrm>
              <a:off x="9586440" y="2629080"/>
              <a:ext cx="6383520" cy="883800"/>
              <a:chOff x="9586440" y="2629080"/>
              <a:chExt cx="6383520" cy="883800"/>
            </a:xfrm>
          </p:grpSpPr>
          <p:sp>
            <p:nvSpPr>
              <p:cNvPr id="91" name="CustomShape 8"/>
              <p:cNvSpPr/>
              <p:nvPr/>
            </p:nvSpPr>
            <p:spPr>
              <a:xfrm>
                <a:off x="9586440" y="2629080"/>
                <a:ext cx="6383520" cy="8838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2" name="Group 9"/>
            <p:cNvGrpSpPr/>
            <p:nvPr/>
          </p:nvGrpSpPr>
          <p:grpSpPr>
            <a:xfrm>
              <a:off x="15531120" y="2629080"/>
              <a:ext cx="879840" cy="883800"/>
              <a:chOff x="15531120" y="2629080"/>
              <a:chExt cx="879840" cy="883800"/>
            </a:xfrm>
          </p:grpSpPr>
          <p:sp>
            <p:nvSpPr>
              <p:cNvPr id="93" name="CustomShape 10"/>
              <p:cNvSpPr/>
              <p:nvPr/>
            </p:nvSpPr>
            <p:spPr>
              <a:xfrm>
                <a:off x="15531120" y="2629080"/>
                <a:ext cx="879840" cy="8838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4" name="Group 11"/>
          <p:cNvGrpSpPr/>
          <p:nvPr/>
        </p:nvGrpSpPr>
        <p:grpSpPr>
          <a:xfrm>
            <a:off x="9596160" y="5406840"/>
            <a:ext cx="6824160" cy="883800"/>
            <a:chOff x="9596160" y="5406840"/>
            <a:chExt cx="6824160" cy="883800"/>
          </a:xfrm>
        </p:grpSpPr>
        <p:grpSp>
          <p:nvGrpSpPr>
            <p:cNvPr id="95" name="Group 12"/>
            <p:cNvGrpSpPr/>
            <p:nvPr/>
          </p:nvGrpSpPr>
          <p:grpSpPr>
            <a:xfrm>
              <a:off x="9596160" y="5406840"/>
              <a:ext cx="6383520" cy="883800"/>
              <a:chOff x="9596160" y="5406840"/>
              <a:chExt cx="6383520" cy="883800"/>
            </a:xfrm>
          </p:grpSpPr>
          <p:sp>
            <p:nvSpPr>
              <p:cNvPr id="96" name="CustomShape 13"/>
              <p:cNvSpPr/>
              <p:nvPr/>
            </p:nvSpPr>
            <p:spPr>
              <a:xfrm>
                <a:off x="9596160" y="5406840"/>
                <a:ext cx="6383520" cy="8838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7" name="Group 14"/>
            <p:cNvGrpSpPr/>
            <p:nvPr/>
          </p:nvGrpSpPr>
          <p:grpSpPr>
            <a:xfrm>
              <a:off x="15540480" y="5406840"/>
              <a:ext cx="879840" cy="883800"/>
              <a:chOff x="15540480" y="5406840"/>
              <a:chExt cx="879840" cy="883800"/>
            </a:xfrm>
          </p:grpSpPr>
          <p:sp>
            <p:nvSpPr>
              <p:cNvPr id="98" name="CustomShape 15"/>
              <p:cNvSpPr/>
              <p:nvPr/>
            </p:nvSpPr>
            <p:spPr>
              <a:xfrm>
                <a:off x="15540480" y="5406840"/>
                <a:ext cx="879840" cy="8838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9" name="Group 16"/>
          <p:cNvGrpSpPr/>
          <p:nvPr/>
        </p:nvGrpSpPr>
        <p:grpSpPr>
          <a:xfrm>
            <a:off x="9596160" y="6772680"/>
            <a:ext cx="6824160" cy="883800"/>
            <a:chOff x="9596160" y="6772680"/>
            <a:chExt cx="6824160" cy="883800"/>
          </a:xfrm>
        </p:grpSpPr>
        <p:grpSp>
          <p:nvGrpSpPr>
            <p:cNvPr id="100" name="Group 17"/>
            <p:cNvGrpSpPr/>
            <p:nvPr/>
          </p:nvGrpSpPr>
          <p:grpSpPr>
            <a:xfrm>
              <a:off x="9596160" y="6772680"/>
              <a:ext cx="6383520" cy="883800"/>
              <a:chOff x="9596160" y="6772680"/>
              <a:chExt cx="6383520" cy="883800"/>
            </a:xfrm>
          </p:grpSpPr>
          <p:sp>
            <p:nvSpPr>
              <p:cNvPr id="101" name="CustomShape 18"/>
              <p:cNvSpPr/>
              <p:nvPr/>
            </p:nvSpPr>
            <p:spPr>
              <a:xfrm>
                <a:off x="9596160" y="6772680"/>
                <a:ext cx="6383520" cy="88380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02" name="Group 19"/>
            <p:cNvGrpSpPr/>
            <p:nvPr/>
          </p:nvGrpSpPr>
          <p:grpSpPr>
            <a:xfrm>
              <a:off x="15540480" y="6772680"/>
              <a:ext cx="879840" cy="883800"/>
              <a:chOff x="15540480" y="6772680"/>
              <a:chExt cx="879840" cy="883800"/>
            </a:xfrm>
          </p:grpSpPr>
          <p:sp>
            <p:nvSpPr>
              <p:cNvPr id="103" name="CustomShape 20"/>
              <p:cNvSpPr/>
              <p:nvPr/>
            </p:nvSpPr>
            <p:spPr>
              <a:xfrm>
                <a:off x="15540480" y="6772680"/>
                <a:ext cx="879840" cy="88380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04" name="Group 21"/>
          <p:cNvGrpSpPr/>
          <p:nvPr/>
        </p:nvGrpSpPr>
        <p:grpSpPr>
          <a:xfrm>
            <a:off x="9145800" y="2629080"/>
            <a:ext cx="879840" cy="883800"/>
            <a:chOff x="9145800" y="2629080"/>
            <a:chExt cx="879840" cy="883800"/>
          </a:xfrm>
        </p:grpSpPr>
        <p:sp>
          <p:nvSpPr>
            <p:cNvPr id="105" name="CustomShape 22"/>
            <p:cNvSpPr/>
            <p:nvPr/>
          </p:nvSpPr>
          <p:spPr>
            <a:xfrm>
              <a:off x="9145800" y="2629080"/>
              <a:ext cx="879840" cy="8838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6" name="Group 23"/>
          <p:cNvGrpSpPr/>
          <p:nvPr/>
        </p:nvGrpSpPr>
        <p:grpSpPr>
          <a:xfrm>
            <a:off x="9155520" y="5406480"/>
            <a:ext cx="879840" cy="883800"/>
            <a:chOff x="9155520" y="5406480"/>
            <a:chExt cx="879840" cy="883800"/>
          </a:xfrm>
        </p:grpSpPr>
        <p:sp>
          <p:nvSpPr>
            <p:cNvPr id="107" name="CustomShape 24"/>
            <p:cNvSpPr/>
            <p:nvPr/>
          </p:nvSpPr>
          <p:spPr>
            <a:xfrm>
              <a:off x="9155520" y="5406480"/>
              <a:ext cx="879840" cy="8838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8" name="Group 25"/>
          <p:cNvGrpSpPr/>
          <p:nvPr/>
        </p:nvGrpSpPr>
        <p:grpSpPr>
          <a:xfrm>
            <a:off x="9145800" y="4039560"/>
            <a:ext cx="879840" cy="883800"/>
            <a:chOff x="9145800" y="4039560"/>
            <a:chExt cx="879840" cy="883800"/>
          </a:xfrm>
        </p:grpSpPr>
        <p:sp>
          <p:nvSpPr>
            <p:cNvPr id="109" name="CustomShape 26"/>
            <p:cNvSpPr/>
            <p:nvPr/>
          </p:nvSpPr>
          <p:spPr>
            <a:xfrm>
              <a:off x="9145800" y="4039560"/>
              <a:ext cx="879840" cy="8838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0" name="Group 27"/>
          <p:cNvGrpSpPr/>
          <p:nvPr/>
        </p:nvGrpSpPr>
        <p:grpSpPr>
          <a:xfrm>
            <a:off x="9145800" y="6772680"/>
            <a:ext cx="879840" cy="883800"/>
            <a:chOff x="9145800" y="6772680"/>
            <a:chExt cx="879840" cy="883800"/>
          </a:xfrm>
        </p:grpSpPr>
        <p:sp>
          <p:nvSpPr>
            <p:cNvPr id="111" name="CustomShape 28"/>
            <p:cNvSpPr/>
            <p:nvPr/>
          </p:nvSpPr>
          <p:spPr>
            <a:xfrm>
              <a:off x="9145800" y="6772680"/>
              <a:ext cx="879840" cy="88380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2" name="Group 29"/>
          <p:cNvGrpSpPr/>
          <p:nvPr/>
        </p:nvGrpSpPr>
        <p:grpSpPr>
          <a:xfrm>
            <a:off x="1852920" y="2737440"/>
            <a:ext cx="6081840" cy="4217040"/>
            <a:chOff x="1852920" y="2737440"/>
            <a:chExt cx="6081840" cy="4217040"/>
          </a:xfrm>
        </p:grpSpPr>
        <p:sp>
          <p:nvSpPr>
            <p:cNvPr id="113" name="CustomShape 30"/>
            <p:cNvSpPr/>
            <p:nvPr/>
          </p:nvSpPr>
          <p:spPr>
            <a:xfrm>
              <a:off x="1852920" y="2737440"/>
              <a:ext cx="6081840" cy="4217040"/>
            </a:xfrm>
            <a:custGeom>
              <a:avLst/>
              <a:gdLst/>
              <a:ahLst/>
              <a:rect l="l" t="t" r="r" b="b"/>
              <a:pathLst>
                <a:path w="6350000" h="4403656">
                  <a:moveTo>
                    <a:pt x="5332730" y="0"/>
                  </a:moveTo>
                  <a:lnTo>
                    <a:pt x="1017270" y="0"/>
                  </a:lnTo>
                  <a:cubicBezTo>
                    <a:pt x="455930" y="0"/>
                    <a:pt x="0" y="455930"/>
                    <a:pt x="0" y="1017270"/>
                  </a:cubicBezTo>
                  <a:lnTo>
                    <a:pt x="0" y="2166437"/>
                  </a:lnTo>
                  <a:cubicBezTo>
                    <a:pt x="0" y="2654866"/>
                    <a:pt x="455930" y="3110796"/>
                    <a:pt x="1017270" y="3110796"/>
                  </a:cubicBezTo>
                  <a:lnTo>
                    <a:pt x="1800860" y="3110796"/>
                  </a:lnTo>
                  <a:lnTo>
                    <a:pt x="1800860" y="4403656"/>
                  </a:lnTo>
                  <a:lnTo>
                    <a:pt x="2532380" y="3110796"/>
                  </a:lnTo>
                  <a:lnTo>
                    <a:pt x="5332730" y="3110796"/>
                  </a:lnTo>
                  <a:cubicBezTo>
                    <a:pt x="5894070" y="3110796"/>
                    <a:pt x="6350000" y="2654866"/>
                    <a:pt x="6350000" y="2166437"/>
                  </a:cubicBezTo>
                  <a:lnTo>
                    <a:pt x="6350000" y="1017270"/>
                  </a:lnTo>
                  <a:cubicBezTo>
                    <a:pt x="6350000" y="455930"/>
                    <a:pt x="5895340" y="0"/>
                    <a:pt x="5332730" y="0"/>
                  </a:cubicBezTo>
                  <a:lnTo>
                    <a:pt x="5332730" y="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4" name="CustomShape 31"/>
          <p:cNvSpPr/>
          <p:nvPr/>
        </p:nvSpPr>
        <p:spPr>
          <a:xfrm>
            <a:off x="2959920" y="2984040"/>
            <a:ext cx="4282920" cy="22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Today's </a:t>
            </a:r>
            <a:endParaRPr b="0" lang="en-IN" sz="8880" spc="-1" strike="noStrike">
              <a:latin typeface="Arial"/>
            </a:endParaRPr>
          </a:p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Agenda</a:t>
            </a:r>
            <a:endParaRPr b="0" lang="en-IN" sz="8880" spc="-1" strike="noStrike">
              <a:latin typeface="Arial"/>
            </a:endParaRPr>
          </a:p>
        </p:txBody>
      </p:sp>
      <p:sp>
        <p:nvSpPr>
          <p:cNvPr id="115" name="CustomShape 32"/>
          <p:cNvSpPr/>
          <p:nvPr/>
        </p:nvSpPr>
        <p:spPr>
          <a:xfrm>
            <a:off x="10275120" y="2746080"/>
            <a:ext cx="5224680" cy="56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Introduction to the Session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6" name="CustomShape 33"/>
          <p:cNvSpPr/>
          <p:nvPr/>
        </p:nvSpPr>
        <p:spPr>
          <a:xfrm>
            <a:off x="10275120" y="4175640"/>
            <a:ext cx="6050160" cy="56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Team Check-in and Icebreaker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7" name="CustomShape 34"/>
          <p:cNvSpPr/>
          <p:nvPr/>
        </p:nvSpPr>
        <p:spPr>
          <a:xfrm>
            <a:off x="10284480" y="5523120"/>
            <a:ext cx="5224680" cy="56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Stop Start Continue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8" name="CustomShape 35"/>
          <p:cNvSpPr/>
          <p:nvPr/>
        </p:nvSpPr>
        <p:spPr>
          <a:xfrm>
            <a:off x="10275120" y="6889320"/>
            <a:ext cx="5390280" cy="56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Summary and Action Items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9" name="CustomShape 36"/>
          <p:cNvSpPr/>
          <p:nvPr/>
        </p:nvSpPr>
        <p:spPr>
          <a:xfrm>
            <a:off x="9379440" y="2850840"/>
            <a:ext cx="432000" cy="50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1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0" name="CustomShape 37"/>
          <p:cNvSpPr/>
          <p:nvPr/>
        </p:nvSpPr>
        <p:spPr>
          <a:xfrm>
            <a:off x="9389160" y="5627880"/>
            <a:ext cx="432000" cy="50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3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1" name="CustomShape 38"/>
          <p:cNvSpPr/>
          <p:nvPr/>
        </p:nvSpPr>
        <p:spPr>
          <a:xfrm>
            <a:off x="9379440" y="4260960"/>
            <a:ext cx="432000" cy="50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2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2" name="CustomShape 39"/>
          <p:cNvSpPr/>
          <p:nvPr/>
        </p:nvSpPr>
        <p:spPr>
          <a:xfrm>
            <a:off x="9379440" y="6994080"/>
            <a:ext cx="432000" cy="50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4</a:t>
            </a:r>
            <a:endParaRPr b="0" lang="en-IN" sz="3600" spc="-1" strike="noStrike">
              <a:latin typeface="Arial"/>
            </a:endParaRPr>
          </a:p>
        </p:txBody>
      </p:sp>
      <p:grpSp>
        <p:nvGrpSpPr>
          <p:cNvPr id="123" name="Group 40"/>
          <p:cNvGrpSpPr/>
          <p:nvPr/>
        </p:nvGrpSpPr>
        <p:grpSpPr>
          <a:xfrm>
            <a:off x="0" y="8629920"/>
            <a:ext cx="17452080" cy="1528200"/>
            <a:chOff x="0" y="8629920"/>
            <a:chExt cx="17452080" cy="1528200"/>
          </a:xfrm>
        </p:grpSpPr>
        <p:pic>
          <p:nvPicPr>
            <p:cNvPr id="124" name="Picture 42" descr=""/>
            <p:cNvPicPr/>
            <p:nvPr/>
          </p:nvPicPr>
          <p:blipFill>
            <a:blip r:embed="rId1"/>
            <a:stretch/>
          </p:blipFill>
          <p:spPr>
            <a:xfrm>
              <a:off x="0" y="862992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5" name="CustomShape 41"/>
            <p:cNvSpPr/>
            <p:nvPr/>
          </p:nvSpPr>
          <p:spPr>
            <a:xfrm>
              <a:off x="2594880" y="880812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26" name="Picture 44" descr=""/>
            <p:cNvPicPr/>
            <p:nvPr/>
          </p:nvPicPr>
          <p:blipFill>
            <a:blip r:embed="rId2"/>
            <a:stretch/>
          </p:blipFill>
          <p:spPr>
            <a:xfrm>
              <a:off x="3589920" y="935424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28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9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0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1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4"/>
          <p:cNvSpPr/>
          <p:nvPr/>
        </p:nvSpPr>
        <p:spPr>
          <a:xfrm>
            <a:off x="1600200" y="3238560"/>
            <a:ext cx="14019480" cy="40370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This session is to discuss to study and redesign an application infra deployed to AWS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34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5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6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7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4"/>
          <p:cNvSpPr/>
          <p:nvPr/>
        </p:nvSpPr>
        <p:spPr>
          <a:xfrm>
            <a:off x="1600200" y="3238560"/>
            <a:ext cx="14019480" cy="40370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What is current architecture?</a:t>
            </a:r>
            <a:br/>
            <a:r>
              <a:rPr b="0" lang="en-IN" sz="3600" spc="-1" strike="noStrike">
                <a:solidFill>
                  <a:srgbClr val="000000"/>
                </a:solidFill>
                <a:latin typeface="Arial"/>
                <a:ea typeface="Microsoft YaHei"/>
              </a:rPr>
              <a:t>We have a web application deployed in aws with simple architecture using ec2 instance, RDS, nat gateway, Load balancer and Route 53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40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1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2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3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4"/>
          <p:cNvSpPr/>
          <p:nvPr/>
        </p:nvSpPr>
        <p:spPr>
          <a:xfrm>
            <a:off x="1600200" y="3238560"/>
            <a:ext cx="14019480" cy="40370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What are the areas we need to improve w.r.to current infra?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1. Latency due to static contents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2. No CDN to improve the loading speed</a:t>
            </a:r>
            <a:endParaRPr b="0" lang="en-IN" sz="36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3. No auto scaling implemented in two zones where the app is deployed</a:t>
            </a:r>
            <a:endParaRPr b="0" lang="en-IN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"/>
          <p:cNvGrpSpPr/>
          <p:nvPr/>
        </p:nvGrpSpPr>
        <p:grpSpPr>
          <a:xfrm>
            <a:off x="-347400" y="8757360"/>
            <a:ext cx="17452440" cy="1528200"/>
            <a:chOff x="-347400" y="8757360"/>
            <a:chExt cx="17452440" cy="1528200"/>
          </a:xfrm>
        </p:grpSpPr>
        <p:pic>
          <p:nvPicPr>
            <p:cNvPr id="146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7480" cy="1528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7" name="CustomShape 2"/>
            <p:cNvSpPr/>
            <p:nvPr/>
          </p:nvSpPr>
          <p:spPr>
            <a:xfrm>
              <a:off x="2247480" y="8935560"/>
              <a:ext cx="1664280" cy="394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8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160" cy="7113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9" name="CustomShape 3"/>
          <p:cNvSpPr/>
          <p:nvPr/>
        </p:nvSpPr>
        <p:spPr>
          <a:xfrm>
            <a:off x="0" y="0"/>
            <a:ext cx="18286560" cy="798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4"/>
          <p:cNvSpPr/>
          <p:nvPr/>
        </p:nvSpPr>
        <p:spPr>
          <a:xfrm>
            <a:off x="1296000" y="1440000"/>
            <a:ext cx="14019480" cy="9363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Current architecture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3"/>
          <a:stretch/>
        </p:blipFill>
        <p:spPr>
          <a:xfrm>
            <a:off x="5225400" y="2664000"/>
            <a:ext cx="6437520" cy="6190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Application>LibreOffice/6.0.3.2$Windows_X86_64 LibreOffice_project/8f48d515416608e3a835360314dac7e47fd0b821</Application>
  <Words>191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language>en-IN</dc:language>
  <cp:lastModifiedBy/>
  <dcterms:modified xsi:type="dcterms:W3CDTF">2023-01-11T22:22:03Z</dcterms:modified>
  <cp:revision>13</cp:revision>
  <dc:subject/>
  <dc:title>PPT-Template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